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935" r:id="rId5"/>
  </p:sldMasterIdLst>
  <p:notesMasterIdLst>
    <p:notesMasterId r:id="rId53"/>
  </p:notesMasterIdLst>
  <p:handoutMasterIdLst>
    <p:handoutMasterId r:id="rId54"/>
  </p:handoutMasterIdLst>
  <p:sldIdLst>
    <p:sldId id="327" r:id="rId6"/>
    <p:sldId id="330" r:id="rId7"/>
    <p:sldId id="331"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1" d="100"/>
          <a:sy n="81" d="100"/>
        </p:scale>
        <p:origin x="142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Master" Target="slideMasters/slideMaster2.xml"/><Relationship Id="rId61" Type="http://schemas.microsoft.com/office/2015/10/relationships/revisionInfo" Target="revisionInfo.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jpe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AAD347D-5ACD-4C99-B74B-A9C85AD731AF}" type="datetimeFigureOut">
              <a:rPr lang="en-US" smtClean="0"/>
              <a:t>9/13/2024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2603109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36419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8467471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3941588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9/13/2024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14785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9/13/2024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94657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9/13/2024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2546923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0026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7999419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0298CD5-6C1E-4009-B41F-6DF62E31D3BE}" type="datetimeFigureOut">
              <a:rPr lang="en-US" smtClean="0"/>
              <a:pPr/>
              <a:t>9/13/2024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8980232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9/13/2024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885787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9/13/2024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606484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9/13/2024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1517225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0298CD5-6C1E-4009-B41F-6DF62E31D3BE}" type="datetimeFigureOut">
              <a:rPr lang="en-US" smtClean="0"/>
              <a:pPr/>
              <a:t>9/13/2024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503356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0298CD5-6C1E-4009-B41F-6DF62E31D3BE}" type="datetimeFigureOut">
              <a:rPr lang="en-US" smtClean="0"/>
              <a:pPr/>
              <a:t>9/13/2024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31858798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E4E5C39-FE1E-4048-9E78-68F07A4195FB}"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54959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5E4E5C39-FE1E-4048-9E78-68F07A4195FB}"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882290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262428071"/>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6651465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671571621"/>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2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9/13/2024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82688542"/>
      </p:ext>
    </p:extLst>
  </p:cSld>
  <p:clrMap bg1="lt1" tx1="dk1" bg2="lt2" tx2="dk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 id="2147483943" r:id="rId8"/>
    <p:sldLayoutId id="2147483944" r:id="rId9"/>
    <p:sldLayoutId id="2147483945" r:id="rId10"/>
    <p:sldLayoutId id="2147483946" r:id="rId11"/>
    <p:sldLayoutId id="2147483947" r:id="rId12"/>
    <p:sldLayoutId id="2147483948" r:id="rId13"/>
    <p:sldLayoutId id="2147483949" r:id="rId14"/>
    <p:sldLayoutId id="2147483950" r:id="rId15"/>
    <p:sldLayoutId id="2147483951" r:id="rId16"/>
    <p:sldLayoutId id="2147483952" r:id="rId17"/>
    <p:sldLayoutId id="2147483953" r:id="rId18"/>
    <p:sldLayoutId id="2147483954" r:id="rId19"/>
    <p:sldLayoutId id="2147483955" r:id="rId20"/>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8975725"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06575"/>
            <a:ext cx="9745663"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74838"/>
            <a:ext cx="10515600"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Executive Summary</a:t>
            </a:r>
          </a:p>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Introduction</a:t>
            </a:r>
          </a:p>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Methodology</a:t>
            </a:r>
          </a:p>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Results</a:t>
            </a:r>
          </a:p>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Conclusion</a:t>
            </a:r>
          </a:p>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828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0" y="20701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435772"/>
            <a:ext cx="10231836" cy="3883578"/>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project is about predicting if SpaceX’s Falcon 9 rockets will land successfully in the first stage. SpaceX’s provides it rockets at a much lower cost of 62 million dollars as compared to other providers which is 165 million dollars, this is because SpaceX’s can reuse the first stage</a:t>
            </a:r>
          </a:p>
          <a:p>
            <a:pPr>
              <a:lnSpc>
                <a:spcPct val="100000"/>
              </a:lnSpc>
              <a:spcBef>
                <a:spcPts val="1400"/>
              </a:spcBef>
            </a:pPr>
            <a:r>
              <a:rPr lang="en-US" sz="2200" dirty="0">
                <a:solidFill>
                  <a:schemeClr val="accent3">
                    <a:lumMod val="25000"/>
                  </a:schemeClr>
                </a:solidFill>
                <a:latin typeface="Abadi" panose="020B0604020104020204" pitchFamily="34" charset="0"/>
              </a:rPr>
              <a:t>In this project I applied techniques such as API, web scraping for initial data collection, data wrangling for restructuring the data, EDA with visualization to get hidden insights, patterns and trends. Finally, I preprocessed the data using feature engineering before applying four different machine learning algorithms for predictive modeling to know whether the first stage of the Falcon 9 landing will be successful.</a:t>
            </a:r>
          </a:p>
          <a:p>
            <a:pPr>
              <a:lnSpc>
                <a:spcPct val="100000"/>
              </a:lnSpc>
              <a:spcBef>
                <a:spcPts val="1400"/>
              </a:spcBef>
            </a:pPr>
            <a:r>
              <a:rPr lang="en-US" sz="2200" dirty="0">
                <a:solidFill>
                  <a:schemeClr val="accent3">
                    <a:lumMod val="25000"/>
                  </a:schemeClr>
                </a:solidFill>
                <a:latin typeface="Abadi" panose="020B0604020104020204" pitchFamily="34" charset="0"/>
              </a:rPr>
              <a:t>The results of the algorithms are almost all the same with an accuracy score of ~83.33%.</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690688"/>
            <a:ext cx="8597900"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341179"/>
            <a:ext cx="10399485" cy="4359166"/>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000" dirty="0">
                <a:solidFill>
                  <a:schemeClr val="accent3">
                    <a:lumMod val="25000"/>
                  </a:schemeClr>
                </a:solidFill>
                <a:latin typeface="Abadi" panose="020B0604020104020204" pitchFamily="34" charset="0"/>
              </a:rPr>
              <a:t>• I am a data scientist from </a:t>
            </a:r>
            <a:r>
              <a:rPr lang="en-US" sz="2000" dirty="0" err="1">
                <a:solidFill>
                  <a:schemeClr val="accent3">
                    <a:lumMod val="25000"/>
                  </a:schemeClr>
                </a:solidFill>
                <a:latin typeface="Abadi" panose="020B0604020104020204" pitchFamily="34" charset="0"/>
              </a:rPr>
              <a:t>SpaceY</a:t>
            </a:r>
            <a:r>
              <a:rPr lang="en-US" sz="2000" dirty="0">
                <a:solidFill>
                  <a:schemeClr val="accent3">
                    <a:lumMod val="25000"/>
                  </a:schemeClr>
                </a:solidFill>
                <a:latin typeface="Abadi" panose="020B0604020104020204" pitchFamily="34" charset="0"/>
              </a:rPr>
              <a:t> a rocket company founded by billionaire </a:t>
            </a:r>
            <a:r>
              <a:rPr lang="en-US" sz="2000" dirty="0" err="1">
                <a:solidFill>
                  <a:schemeClr val="accent3">
                    <a:lumMod val="25000"/>
                  </a:schemeClr>
                </a:solidFill>
                <a:latin typeface="Abadi" panose="020B0604020104020204" pitchFamily="34" charset="0"/>
              </a:rPr>
              <a:t>Allon</a:t>
            </a:r>
            <a:r>
              <a:rPr lang="en-US" sz="2000" dirty="0">
                <a:solidFill>
                  <a:schemeClr val="accent3">
                    <a:lumMod val="25000"/>
                  </a:schemeClr>
                </a:solidFill>
                <a:latin typeface="Abadi" panose="020B0604020104020204" pitchFamily="34" charset="0"/>
              </a:rPr>
              <a:t> Mask and my job is to use public information about competitor SpaceX to determine whether the first stage landing of their rockets will land successfully. Since SpaceX’s Falcon 9 is reusable. So that information from my research will be used by my company to bid against SpaceX’s. </a:t>
            </a:r>
          </a:p>
          <a:p>
            <a:pPr marL="0" indent="0">
              <a:spcBef>
                <a:spcPts val="1400"/>
              </a:spcBef>
              <a:buNone/>
            </a:pPr>
            <a:r>
              <a:rPr lang="en-US" sz="2000" dirty="0">
                <a:solidFill>
                  <a:schemeClr val="accent3">
                    <a:lumMod val="25000"/>
                  </a:schemeClr>
                </a:solidFill>
                <a:latin typeface="Abadi" panose="020B0604020104020204" pitchFamily="34" charset="0"/>
              </a:rPr>
              <a:t>• I initially started my research by first collecting publicly available information from SpaceX’s API by making a request using the HTTP and </a:t>
            </a:r>
            <a:r>
              <a:rPr lang="en-US" sz="2000" dirty="0" err="1">
                <a:solidFill>
                  <a:schemeClr val="accent3">
                    <a:lumMod val="25000"/>
                  </a:schemeClr>
                </a:solidFill>
                <a:latin typeface="Abadi" panose="020B0604020104020204" pitchFamily="34" charset="0"/>
              </a:rPr>
              <a:t>BeautifoulSoup</a:t>
            </a:r>
            <a:r>
              <a:rPr lang="en-US" sz="2000" dirty="0">
                <a:solidFill>
                  <a:schemeClr val="accent3">
                    <a:lumMod val="25000"/>
                  </a:schemeClr>
                </a:solidFill>
                <a:latin typeface="Abadi" panose="020B0604020104020204" pitchFamily="34" charset="0"/>
              </a:rPr>
              <a:t> then flatten it into a pandas table for further analysis. </a:t>
            </a:r>
          </a:p>
          <a:p>
            <a:pPr marL="0" indent="0">
              <a:spcBef>
                <a:spcPts val="1400"/>
              </a:spcBef>
              <a:buNone/>
            </a:pPr>
            <a:r>
              <a:rPr lang="en-US" sz="2000" dirty="0">
                <a:solidFill>
                  <a:schemeClr val="accent3">
                    <a:lumMod val="25000"/>
                  </a:schemeClr>
                </a:solidFill>
                <a:latin typeface="Abadi" panose="020B0604020104020204" pitchFamily="34" charset="0"/>
              </a:rPr>
              <a:t>• I later wrangle and restructured the data using pandas, the analysis was done with </a:t>
            </a:r>
            <a:r>
              <a:rPr lang="en-US" sz="2000" dirty="0" err="1">
                <a:solidFill>
                  <a:schemeClr val="accent3">
                    <a:lumMod val="25000"/>
                  </a:schemeClr>
                </a:solidFill>
                <a:latin typeface="Abadi" panose="020B0604020104020204" pitchFamily="34" charset="0"/>
              </a:rPr>
              <a:t>sqlite</a:t>
            </a:r>
            <a:r>
              <a:rPr lang="en-US" sz="2000" dirty="0">
                <a:solidFill>
                  <a:schemeClr val="accent3">
                    <a:lumMod val="25000"/>
                  </a:schemeClr>
                </a:solidFill>
                <a:latin typeface="Abadi" panose="020B0604020104020204" pitchFamily="34" charset="0"/>
              </a:rPr>
              <a:t> , matplotlib and seaborn for visual representations of my findings about the relationship between some of features which I used for prediction. </a:t>
            </a:r>
          </a:p>
          <a:p>
            <a:pPr marL="0" indent="0">
              <a:spcBef>
                <a:spcPts val="1400"/>
              </a:spcBef>
              <a:buNone/>
            </a:pPr>
            <a:r>
              <a:rPr lang="en-US" sz="2000" dirty="0">
                <a:solidFill>
                  <a:schemeClr val="accent3">
                    <a:lumMod val="25000"/>
                  </a:schemeClr>
                </a:solidFill>
                <a:latin typeface="Abadi" panose="020B0604020104020204" pitchFamily="34" charset="0"/>
              </a:rPr>
              <a:t>• I then used Folium for visualizing the launch site and dash for interactive dashboard about the hidden relationship of whether the payload affect the successfully landing, or how the Orbit type and Flight Number affects success rate of landing. </a:t>
            </a:r>
          </a:p>
          <a:p>
            <a:pPr marL="0" indent="0">
              <a:spcBef>
                <a:spcPts val="1400"/>
              </a:spcBef>
              <a:buNone/>
            </a:pPr>
            <a:r>
              <a:rPr lang="en-US" sz="2000" dirty="0">
                <a:solidFill>
                  <a:schemeClr val="accent3">
                    <a:lumMod val="25000"/>
                  </a:schemeClr>
                </a:solidFill>
                <a:latin typeface="Abadi" panose="020B0604020104020204" pitchFamily="34" charset="0"/>
              </a:rPr>
              <a:t>• The predictive modeling is mostly classification and binary using Logistic regression, Support vector machine, Decision tree and KNN with </a:t>
            </a:r>
            <a:r>
              <a:rPr lang="en-US" sz="2000" dirty="0" err="1">
                <a:solidFill>
                  <a:schemeClr val="accent3">
                    <a:lumMod val="25000"/>
                  </a:schemeClr>
                </a:solidFill>
                <a:latin typeface="Abadi" panose="020B0604020104020204" pitchFamily="34" charset="0"/>
              </a:rPr>
              <a:t>GridsearchCv</a:t>
            </a:r>
            <a:r>
              <a:rPr lang="en-US" sz="2000" dirty="0">
                <a:solidFill>
                  <a:schemeClr val="accent3">
                    <a:lumMod val="25000"/>
                  </a:schemeClr>
                </a:solidFill>
                <a:latin typeface="Abadi" panose="020B0604020104020204" pitchFamily="34" charset="0"/>
              </a:rPr>
              <a:t> for hyperparameter tuning. However, the dataset has a class ratio of 66.67%(class 1) success rate and how model can accurately predict 83.33% of it correctly.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1055211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0" y="1825625"/>
            <a:ext cx="10414000"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2082800"/>
            <a:ext cx="5326063"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0" y="2057400"/>
            <a:ext cx="9477375"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874838"/>
            <a:ext cx="5903913"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858963"/>
            <a:ext cx="10515600"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
        <p:nvSpPr>
          <p:cNvPr id="5" name="TextBox 4">
            <a:extLst>
              <a:ext uri="{FF2B5EF4-FFF2-40B4-BE49-F238E27FC236}">
                <a16:creationId xmlns:a16="http://schemas.microsoft.com/office/drawing/2014/main" id="{3F2563FD-CDEA-292A-390C-F1DB23755661}"/>
              </a:ext>
            </a:extLst>
          </p:cNvPr>
          <p:cNvSpPr txBox="1"/>
          <p:nvPr/>
        </p:nvSpPr>
        <p:spPr>
          <a:xfrm>
            <a:off x="652299" y="3409871"/>
            <a:ext cx="3691101" cy="646331"/>
          </a:xfrm>
          <a:prstGeom prst="rect">
            <a:avLst/>
          </a:prstGeom>
          <a:noFill/>
        </p:spPr>
        <p:txBody>
          <a:bodyPr wrap="square">
            <a:spAutoFit/>
          </a:bodyPr>
          <a:lstStyle/>
          <a:p>
            <a:r>
              <a:rPr lang="en-US" sz="3600" dirty="0">
                <a:solidFill>
                  <a:schemeClr val="bg1"/>
                </a:solidFill>
              </a:rPr>
              <a:t>Methodology</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1000"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111</TotalTime>
  <Words>1706</Words>
  <Application>Microsoft Office PowerPoint</Application>
  <PresentationFormat>Widescreen</PresentationFormat>
  <Paragraphs>239</Paragraphs>
  <Slides>47</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47</vt:i4>
      </vt:variant>
    </vt:vector>
  </HeadingPairs>
  <TitlesOfParts>
    <vt:vector size="56" baseType="lpstr">
      <vt:lpstr>Abadi</vt:lpstr>
      <vt:lpstr>Arial</vt:lpstr>
      <vt:lpstr>Calibri</vt:lpstr>
      <vt:lpstr>Century Gothic</vt:lpstr>
      <vt:lpstr>IBM Plex Mono SemiBold</vt:lpstr>
      <vt:lpstr>Wingdings</vt:lpstr>
      <vt:lpstr>Wingdings 3</vt:lpstr>
      <vt:lpstr>Custom Design</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hamza tahir</cp:lastModifiedBy>
  <cp:revision>207</cp:revision>
  <dcterms:created xsi:type="dcterms:W3CDTF">2021-04-29T18:58:34Z</dcterms:created>
  <dcterms:modified xsi:type="dcterms:W3CDTF">2024-09-13T12:30:40Z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